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77" r:id="rId3"/>
    <p:sldId id="273" r:id="rId4"/>
    <p:sldId id="274" r:id="rId5"/>
    <p:sldId id="279" r:id="rId6"/>
    <p:sldId id="278" r:id="rId7"/>
    <p:sldId id="275" r:id="rId8"/>
    <p:sldId id="276" r:id="rId9"/>
    <p:sldId id="281" r:id="rId10"/>
    <p:sldId id="282" r:id="rId11"/>
    <p:sldId id="283" r:id="rId12"/>
    <p:sldId id="286" r:id="rId13"/>
    <p:sldId id="287" r:id="rId14"/>
    <p:sldId id="288" r:id="rId15"/>
    <p:sldId id="284" r:id="rId16"/>
    <p:sldId id="285" r:id="rId17"/>
    <p:sldId id="289" r:id="rId18"/>
    <p:sldId id="266" r:id="rId19"/>
    <p:sldId id="265" r:id="rId20"/>
    <p:sldId id="267" r:id="rId21"/>
    <p:sldId id="269" r:id="rId22"/>
    <p:sldId id="270" r:id="rId23"/>
    <p:sldId id="280" r:id="rId24"/>
    <p:sldId id="27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3E2D"/>
    <a:srgbClr val="AD5567"/>
    <a:srgbClr val="F7CDC9"/>
    <a:srgbClr val="F3B5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658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4B37C26-0136-4473-ADA6-ADB0E2970C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50902B8-3C6A-4DD8-B35E-DB186E93D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2D61D08-16D9-40FF-AA2C-DE48E013D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AB073E8-589B-4B02-807E-D81949714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39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26BB319-4003-45E6-ACCF-2C6F8D674C8B}" type="datetimeFigureOut">
              <a:rPr lang="ru-RU" smtClean="0"/>
              <a:t>29.01.2025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2FC249D-0F6C-45E5-8A62-7617E6F448E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44AAFF7-E0FD-4770-A426-29BB516FE5E9}"/>
              </a:ext>
            </a:extLst>
          </p:cNvPr>
          <p:cNvSpPr txBox="1"/>
          <p:nvPr/>
        </p:nvSpPr>
        <p:spPr>
          <a:xfrm>
            <a:off x="254238" y="3847476"/>
            <a:ext cx="5305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Фамилия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Имя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Отчество: Стерлигова К.К.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193A5AD-E49E-44CA-A656-3475684EA1E8}"/>
              </a:ext>
            </a:extLst>
          </p:cNvPr>
          <p:cNvSpPr txBox="1"/>
          <p:nvPr/>
        </p:nvSpPr>
        <p:spPr>
          <a:xfrm>
            <a:off x="353223" y="4432369"/>
            <a:ext cx="1094553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Должность: учитель русского языка и литературы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 Апаноключинская основная общеобразовательная школа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/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2025г.</a:t>
            </a:r>
          </a:p>
          <a:p>
            <a:r>
              <a:rPr lang="ru-RU" sz="2000" b="1" dirty="0"/>
              <a:t> </a:t>
            </a: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D78866D-A329-455F-831F-19B83508B5D2}"/>
              </a:ext>
            </a:extLst>
          </p:cNvPr>
          <p:cNvSpPr txBox="1"/>
          <p:nvPr/>
        </p:nvSpPr>
        <p:spPr>
          <a:xfrm>
            <a:off x="1063387" y="1055843"/>
            <a:ext cx="9739141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ема: мастер-класс «Мы вместе!» Коммуникация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одителей и детей через приемы 4 К.</a:t>
            </a:r>
          </a:p>
          <a:p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="" xmlns:a16="http://schemas.microsoft.com/office/drawing/2014/main" id="{ABBE6D51-7DBB-4592-8133-CB14123ECF30}"/>
              </a:ext>
            </a:extLst>
          </p:cNvPr>
          <p:cNvSpPr txBox="1">
            <a:spLocks/>
          </p:cNvSpPr>
          <p:nvPr/>
        </p:nvSpPr>
        <p:spPr>
          <a:xfrm>
            <a:off x="254238" y="1005426"/>
            <a:ext cx="8239026" cy="10720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latin typeface="+mn-lt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="" xmlns:a16="http://schemas.microsoft.com/office/drawing/2014/main" id="{ABBE6D51-7DBB-4592-8133-CB14123ECF30}"/>
              </a:ext>
            </a:extLst>
          </p:cNvPr>
          <p:cNvSpPr txBox="1">
            <a:spLocks/>
          </p:cNvSpPr>
          <p:nvPr/>
        </p:nvSpPr>
        <p:spPr>
          <a:xfrm>
            <a:off x="9030879" y="159690"/>
            <a:ext cx="3057614" cy="6586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743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prstClr val="black"/>
                </a:solidFill>
              </a:rPr>
              <a:t>Методика, использованная при анализе</a:t>
            </a:r>
          </a:p>
          <a:p>
            <a:pPr lvl="0" algn="ctr"/>
            <a:r>
              <a:rPr lang="ru-RU" sz="3200" b="1" dirty="0">
                <a:solidFill>
                  <a:prstClr val="black"/>
                </a:solidFill>
              </a:rPr>
              <a:t>о</a:t>
            </a:r>
            <a:r>
              <a:rPr lang="ru-RU" sz="3200" b="1" dirty="0" smtClean="0">
                <a:solidFill>
                  <a:prstClr val="black"/>
                </a:solidFill>
              </a:rPr>
              <a:t>тношений «Родитель-ребенок» 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21108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289" y="1609725"/>
            <a:ext cx="7821985" cy="456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08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dirty="0" smtClean="0">
                <a:solidFill>
                  <a:prstClr val="black"/>
                </a:solidFill>
              </a:rPr>
              <a:t>Результаты и анализ анкетирования до проведения мастер-класса: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21108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546" y="1754188"/>
            <a:ext cx="7963754" cy="405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83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Результаты и анализ анкетирования после родительского собрания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21108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551" y="1822449"/>
            <a:ext cx="6889173" cy="402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53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Результаты и анализ анкетирования после родительского собрания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21108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1822450"/>
            <a:ext cx="6762749" cy="393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9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Результаты и анализ анкетирования после проведения мастер-класса: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21108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3031331"/>
            <a:ext cx="5264394" cy="3063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27201"/>
            <a:ext cx="5378450" cy="306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41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prstClr val="black"/>
                </a:solidFill>
              </a:rPr>
              <a:t>Анкетирование педагогов после проведения мастер-класса: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21108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1825624"/>
            <a:ext cx="7581900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03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prstClr val="black"/>
                </a:solidFill>
              </a:rPr>
              <a:t>Результаты и анализ анкетирования педагогов после проведения мастер-класса: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21108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127249"/>
            <a:ext cx="6219825" cy="369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56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black"/>
                </a:solidFill>
              </a:rPr>
              <a:t>Результаты мастер-класса: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21108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85875" y="1536648"/>
            <a:ext cx="98107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/>
              <a:t>Участники мастер-класса  нашли  </a:t>
            </a:r>
            <a:r>
              <a:rPr lang="ru-RU" sz="2400" b="1" dirty="0"/>
              <a:t>применение полученным новым знаниям и могут применить их в дальнейшей </a:t>
            </a:r>
            <a:r>
              <a:rPr lang="ru-RU" sz="2400" b="1" dirty="0" smtClean="0"/>
              <a:t>педагогической практике</a:t>
            </a:r>
            <a:r>
              <a:rPr lang="ru-RU" sz="2400" b="1" dirty="0"/>
              <a:t> </a:t>
            </a:r>
            <a:r>
              <a:rPr lang="ru-RU" sz="2400" b="1" dirty="0" smtClean="0"/>
              <a:t>или практике семейных отношений;</a:t>
            </a:r>
            <a:endParaRPr lang="ru-RU" sz="24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/>
              <a:t>Получилось создать позитивную  атмосферу в ходе проведения мастер-класса;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/>
              <a:t>Отношения родителей и детей стали более ровными и спокойными, преобладает психологический комфорт в отношениях.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697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ADD8BC-5481-4D8E-93C0-7216E9BD2FA6}"/>
              </a:ext>
            </a:extLst>
          </p:cNvPr>
          <p:cNvSpPr/>
          <p:nvPr/>
        </p:nvSpPr>
        <p:spPr>
          <a:xfrm rot="16200000">
            <a:off x="-1657349" y="1657345"/>
            <a:ext cx="6858001" cy="3543303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2A02A60D-A1D0-4DDF-B26E-CE1AA09B5BCF}"/>
              </a:ext>
            </a:extLst>
          </p:cNvPr>
          <p:cNvSpPr txBox="1">
            <a:spLocks/>
          </p:cNvSpPr>
          <p:nvPr/>
        </p:nvSpPr>
        <p:spPr>
          <a:xfrm>
            <a:off x="419099" y="3097610"/>
            <a:ext cx="3031435" cy="6627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>
                <a:solidFill>
                  <a:schemeClr val="bg1"/>
                </a:solidFill>
                <a:latin typeface="+mn-lt"/>
              </a:rPr>
              <a:t>Заголовок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3E0EF8D9-923C-4083-B5E2-5FA97331C2A7}"/>
              </a:ext>
            </a:extLst>
          </p:cNvPr>
          <p:cNvSpPr txBox="1">
            <a:spLocks/>
          </p:cNvSpPr>
          <p:nvPr/>
        </p:nvSpPr>
        <p:spPr>
          <a:xfrm>
            <a:off x="4068417" y="543339"/>
            <a:ext cx="7285382" cy="58177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/>
              <a:t>Текст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539280"/>
            <a:ext cx="5572125" cy="473769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473717"/>
            <a:ext cx="5381625" cy="5521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68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+mn-lt"/>
              </a:rPr>
              <a:t>Прием «Квадрат эмоций»</a:t>
            </a:r>
            <a:endParaRPr lang="ru-RU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1285875" y="3730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8E080124-93FD-4E8C-80D0-644A5303F4D6}"/>
              </a:ext>
            </a:extLst>
          </p:cNvPr>
          <p:cNvSpPr/>
          <p:nvPr/>
        </p:nvSpPr>
        <p:spPr>
          <a:xfrm>
            <a:off x="0" y="6669140"/>
            <a:ext cx="12192000" cy="188860"/>
          </a:xfrm>
          <a:prstGeom prst="rect">
            <a:avLst/>
          </a:prstGeom>
          <a:solidFill>
            <a:srgbClr val="AD5567"/>
          </a:solidFill>
          <a:ln>
            <a:solidFill>
              <a:srgbClr val="DC34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476" y="1138235"/>
            <a:ext cx="7772400" cy="485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28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dirty="0" smtClean="0">
                <a:solidFill>
                  <a:prstClr val="black"/>
                </a:solidFill>
              </a:rPr>
              <a:t>Проблема :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23975" y="1708726"/>
            <a:ext cx="944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Подростковый возраст — время проверки всех членов семьи на социальную, личностную и семейную зрелость.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Апаноключинской школе по данным анкетирования выявлено, что есть такие дети подросткового возраста, которые не довольны общением и совместным времяпровождением с родителями.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2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+mn-lt"/>
              </a:rPr>
              <a:t>«Шкала взаимоотношений»</a:t>
            </a:r>
            <a:endParaRPr lang="ru-RU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dirty="0"/>
              <a:t>Текст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1246135"/>
            <a:ext cx="4514850" cy="5135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36" y="1213516"/>
            <a:ext cx="5155764" cy="516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39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+mn-lt"/>
              </a:rPr>
              <a:t>Групповая работа. </a:t>
            </a:r>
          </a:p>
          <a:p>
            <a:pPr algn="ctr"/>
            <a:r>
              <a:rPr lang="ru-RU" dirty="0" smtClean="0">
                <a:latin typeface="+mn-lt"/>
              </a:rPr>
              <a:t>«Шкатулка взаимных дел»</a:t>
            </a:r>
            <a:endParaRPr lang="ru-RU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3074" name="Picture 2" descr="C:\Users\Пользователь\Desktop\IMG-cc6552262e9374c37a142e07332e8426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7" y="1690688"/>
            <a:ext cx="6562725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57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+mn-lt"/>
              </a:rPr>
              <a:t>Прием «Кластер»</a:t>
            </a:r>
            <a:endParaRPr lang="ru-RU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027905"/>
            <a:ext cx="5562600" cy="51490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924" y="1027906"/>
            <a:ext cx="5349426" cy="514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  <a:ea typeface="+mn-ea"/>
                <a:cs typeface="+mn-cs"/>
              </a:rPr>
              <a:t>Прием «Кластер»</a:t>
            </a:r>
            <a:br>
              <a:rPr lang="ru-RU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9" y="1350962"/>
            <a:ext cx="6505575" cy="447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53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latin typeface="+mn-lt"/>
              </a:rPr>
              <a:t>Рефлексия</a:t>
            </a:r>
          </a:p>
          <a:p>
            <a:pPr algn="ctr"/>
            <a:endParaRPr lang="ru-RU" dirty="0"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1276350" y="1825625"/>
            <a:ext cx="1007745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0" y="1313656"/>
            <a:ext cx="7400925" cy="499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1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702013" y="365125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Цели мастер-класса: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Освоение и реализация приемов взаимодействия детей и родителей, направленных на сближение членов семьи.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Использование приемов  в своей профессиональной  деятельности, деятельности педагогов, жизни родителей.</a:t>
            </a:r>
          </a:p>
          <a:p>
            <a:pPr marL="0" indent="0">
              <a:spcBef>
                <a:spcPts val="0"/>
              </a:spcBef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12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dirty="0" smtClean="0">
                <a:solidFill>
                  <a:prstClr val="black"/>
                </a:solidFill>
              </a:rPr>
              <a:t>Задача </a:t>
            </a:r>
            <a:r>
              <a:rPr lang="ru-RU" sz="4400" dirty="0">
                <a:solidFill>
                  <a:prstClr val="black"/>
                </a:solidFill>
              </a:rPr>
              <a:t>мастер-класса</a:t>
            </a:r>
            <a:r>
              <a:rPr lang="ru-RU" sz="4800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71600" y="1429941"/>
            <a:ext cx="9067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7700" indent="-457200"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333333"/>
                </a:solidFill>
                <a:latin typeface="Times New Roman"/>
              </a:rPr>
              <a:t>Провести мероприятие (мастер-класс), направленное на сближение детей и родителей.</a:t>
            </a:r>
          </a:p>
          <a:p>
            <a:pPr marL="647700" indent="-457200"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333333"/>
                </a:solidFill>
                <a:latin typeface="Times New Roman"/>
              </a:rPr>
              <a:t>Передать свой опыт учителем-коллегам, родителям путем демонстрирования методов и  </a:t>
            </a:r>
            <a:r>
              <a:rPr lang="ru-RU" sz="2800" b="1" dirty="0">
                <a:solidFill>
                  <a:srgbClr val="333333"/>
                </a:solidFill>
                <a:latin typeface="Times New Roman"/>
              </a:rPr>
              <a:t>приемов </a:t>
            </a:r>
            <a:r>
              <a:rPr lang="ru-RU" sz="2800" b="1" dirty="0" smtClean="0">
                <a:solidFill>
                  <a:srgbClr val="333333"/>
                </a:solidFill>
                <a:latin typeface="Times New Roman"/>
              </a:rPr>
              <a:t>сближения.</a:t>
            </a:r>
            <a:endParaRPr lang="ru-RU" sz="2800" b="1" dirty="0">
              <a:solidFill>
                <a:srgbClr val="000000"/>
              </a:solidFill>
              <a:latin typeface="Calibri"/>
            </a:endParaRPr>
          </a:p>
          <a:p>
            <a:pPr marL="190500" algn="just"/>
            <a:endParaRPr lang="ru-RU" sz="2800" b="1" i="0" dirty="0">
              <a:solidFill>
                <a:srgbClr val="000000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499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dirty="0" smtClean="0">
                <a:solidFill>
                  <a:prstClr val="black"/>
                </a:solidFill>
              </a:rPr>
              <a:t>Идея: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омочь родителям нормализовать общение с детьми,  стабилизировать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сихологический комфорт и наладить комфортные отношения «Родитель-ребенок».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45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800" dirty="0" smtClean="0">
                <a:solidFill>
                  <a:prstClr val="black"/>
                </a:solidFill>
              </a:rPr>
              <a:t>Тип практики: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Педагогическая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06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800" dirty="0" smtClean="0">
                <a:solidFill>
                  <a:prstClr val="black"/>
                </a:solidFill>
              </a:rPr>
              <a:t>Результаты: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доброжелательной атмосферы в ходе проведения мастер-класса;</a:t>
            </a:r>
          </a:p>
          <a:p>
            <a:pPr>
              <a:spcBef>
                <a:spcPts val="0"/>
              </a:spcBef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Транслирование техник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сближения родителям;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Транслирование техник коллегам, для использования в педагогической практике;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Улучшение взаимоотношений родителей и детей  в ходе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их общения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семье.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63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dirty="0" smtClean="0">
                <a:solidFill>
                  <a:prstClr val="black"/>
                </a:solidFill>
              </a:rPr>
              <a:t>Методы, формы работы: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b="1" dirty="0" smtClean="0"/>
              <a:t>Наглядные</a:t>
            </a:r>
          </a:p>
          <a:p>
            <a:pPr>
              <a:spcBef>
                <a:spcPts val="0"/>
              </a:spcBef>
            </a:pPr>
            <a:r>
              <a:rPr lang="ru-RU" b="1" dirty="0" smtClean="0"/>
              <a:t>Словесные</a:t>
            </a:r>
          </a:p>
          <a:p>
            <a:pPr>
              <a:spcBef>
                <a:spcPts val="0"/>
              </a:spcBef>
            </a:pPr>
            <a:r>
              <a:rPr lang="ru-RU" b="1" dirty="0" smtClean="0"/>
              <a:t>Диалог</a:t>
            </a:r>
          </a:p>
          <a:p>
            <a:pPr>
              <a:spcBef>
                <a:spcPts val="0"/>
              </a:spcBef>
            </a:pPr>
            <a:r>
              <a:rPr lang="ru-RU" b="1" dirty="0" smtClean="0"/>
              <a:t>Практические задания</a:t>
            </a:r>
          </a:p>
          <a:p>
            <a:pPr>
              <a:spcBef>
                <a:spcPts val="0"/>
              </a:spcBef>
            </a:pPr>
            <a:r>
              <a:rPr lang="ru-RU" b="1" dirty="0" smtClean="0"/>
              <a:t>Рефлексия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4447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12">
            <a:extLst>
              <a:ext uri="{FF2B5EF4-FFF2-40B4-BE49-F238E27FC236}">
                <a16:creationId xmlns="" xmlns:a16="http://schemas.microsoft.com/office/drawing/2014/main" id="{B1F9D483-2A11-4251-A053-6F1044BFE129}"/>
              </a:ext>
            </a:extLst>
          </p:cNvPr>
          <p:cNvSpPr/>
          <p:nvPr/>
        </p:nvSpPr>
        <p:spPr>
          <a:xfrm>
            <a:off x="972766" y="188860"/>
            <a:ext cx="10787973" cy="1135544"/>
          </a:xfrm>
          <a:prstGeom prst="roundRect">
            <a:avLst/>
          </a:prstGeom>
          <a:solidFill>
            <a:srgbClr val="AD55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Методика, использованная при анализе</a:t>
            </a:r>
          </a:p>
          <a:p>
            <a:pPr lvl="0" algn="ctr"/>
            <a:r>
              <a:rPr lang="ru-RU" sz="2800" b="1" dirty="0">
                <a:solidFill>
                  <a:prstClr val="black"/>
                </a:solidFill>
              </a:rPr>
              <a:t>о</a:t>
            </a:r>
            <a:r>
              <a:rPr lang="ru-RU" sz="2800" b="1" dirty="0" smtClean="0">
                <a:solidFill>
                  <a:prstClr val="black"/>
                </a:solidFill>
              </a:rPr>
              <a:t>тношений «Родитель-ребенок</a:t>
            </a:r>
            <a:r>
              <a:rPr lang="ru-RU" sz="2800" b="1" dirty="0" smtClean="0">
                <a:solidFill>
                  <a:prstClr val="black"/>
                </a:solidFill>
              </a:rPr>
              <a:t>»(проведена до мастер-класса)  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BFBDDB38-6430-4E71-8B96-D4DDFA21E81E}"/>
              </a:ext>
            </a:extLst>
          </p:cNvPr>
          <p:cNvSpPr txBox="1">
            <a:spLocks/>
          </p:cNvSpPr>
          <p:nvPr/>
        </p:nvSpPr>
        <p:spPr>
          <a:xfrm>
            <a:off x="838200" y="21108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  <a:latin typeface="+mn-lt"/>
              </a:rPr>
              <a:t> 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44BA7F5-DED7-46ED-9343-532910DFD900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1657349"/>
            <a:ext cx="7143749" cy="4519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18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771</TotalTime>
  <Words>378</Words>
  <Application>Microsoft Office PowerPoint</Application>
  <PresentationFormat>Произвольный</PresentationFormat>
  <Paragraphs>74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Прием «Кластер»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Чанкова Моника Алексеевна</dc:creator>
  <cp:lastModifiedBy>Пользователь</cp:lastModifiedBy>
  <cp:revision>78</cp:revision>
  <dcterms:created xsi:type="dcterms:W3CDTF">2024-09-02T06:05:17Z</dcterms:created>
  <dcterms:modified xsi:type="dcterms:W3CDTF">2025-01-29T05:11:21Z</dcterms:modified>
</cp:coreProperties>
</file>